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4" r:id="rId4"/>
    <p:sldId id="257" r:id="rId5"/>
    <p:sldId id="268" r:id="rId6"/>
    <p:sldId id="259" r:id="rId7"/>
    <p:sldId id="260" r:id="rId8"/>
    <p:sldId id="261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9CF1-1244-4173-B56E-1D6724A63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ETIKA &amp; FILSAFAT KOMUNIKASI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EE37E8-A5A2-470B-9147-0416B9E89A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6510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09DE-C42A-463B-8D25-7967F58C5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29" y="1"/>
            <a:ext cx="10953283" cy="874058"/>
          </a:xfrm>
        </p:spPr>
        <p:txBody>
          <a:bodyPr>
            <a:normAutofit/>
          </a:bodyPr>
          <a:lstStyle/>
          <a:p>
            <a:r>
              <a:rPr lang="en-US" sz="3600" dirty="0" err="1"/>
              <a:t>Pengertian</a:t>
            </a:r>
            <a:r>
              <a:rPr lang="en-US" sz="3600" dirty="0"/>
              <a:t> </a:t>
            </a:r>
            <a:r>
              <a:rPr lang="en-US" sz="3600" dirty="0" err="1"/>
              <a:t>Filsafat</a:t>
            </a:r>
            <a:endParaRPr lang="en-ID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F278FB-BAE3-4363-BE1B-A5790BD6E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118" y="1694329"/>
            <a:ext cx="10273553" cy="5042646"/>
          </a:xfrm>
        </p:spPr>
        <p:txBody>
          <a:bodyPr/>
          <a:lstStyle/>
          <a:p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Kata </a:t>
            </a:r>
            <a:r>
              <a:rPr lang="en-ID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filsafat</a:t>
            </a:r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berasal</a:t>
            </a:r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bahasa</a:t>
            </a:r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 Yunani, </a:t>
            </a:r>
            <a:r>
              <a:rPr lang="en-ID" sz="3200" dirty="0" err="1">
                <a:latin typeface="Cambria" panose="02040503050406030204" pitchFamily="18" charset="0"/>
                <a:ea typeface="Cambria" panose="02040503050406030204" pitchFamily="18" charset="0"/>
              </a:rPr>
              <a:t>yakni</a:t>
            </a:r>
            <a:r>
              <a:rPr lang="en-ID" sz="3200" dirty="0"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ID" sz="3200" b="0" i="1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philosophia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gabungan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kata </a:t>
            </a:r>
            <a:r>
              <a:rPr lang="en-ID" sz="3200" b="0" i="1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philos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(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cinta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cinta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kasih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 dan </a:t>
            </a:r>
            <a:r>
              <a:rPr lang="en-ID" sz="3200" b="0" i="1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sophia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(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kebijaksanaan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kearifan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).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etimologis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berarti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 </a:t>
            </a:r>
            <a:r>
              <a:rPr lang="en-ID" sz="3200" b="1" i="0" dirty="0">
                <a:solidFill>
                  <a:srgbClr val="001D35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"</a:t>
            </a:r>
            <a:r>
              <a:rPr lang="en-ID" sz="32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cinta</a:t>
            </a:r>
            <a:r>
              <a:rPr lang="en-ID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akan</a:t>
            </a:r>
            <a:r>
              <a:rPr lang="en-ID" sz="3200" b="1" dirty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3200" b="1" dirty="0" err="1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kebijaksanaan</a:t>
            </a:r>
            <a:r>
              <a:rPr lang="en-ID" b="1" dirty="0">
                <a:effectLst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8024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020D-E90B-43CE-872F-3F1B4E315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1189" y="0"/>
            <a:ext cx="9393424" cy="94129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CC58C4C9-A60F-43D3-9122-DB8BB99C3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8119" y="228601"/>
            <a:ext cx="9756494" cy="5675062"/>
          </a:xfrm>
        </p:spPr>
        <p:txBody>
          <a:bodyPr/>
          <a:lstStyle/>
          <a:p>
            <a:pPr marL="111760" marR="3578225" indent="-45720">
              <a:lnSpc>
                <a:spcPct val="78000"/>
              </a:lnSpc>
              <a:spcBef>
                <a:spcPts val="270"/>
              </a:spcBef>
              <a:spcAft>
                <a:spcPts val="0"/>
              </a:spcAft>
            </a:pP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O</a:t>
            </a:r>
            <a:r>
              <a:rPr lang="en-US" sz="3200" spc="-3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ang</a:t>
            </a:r>
            <a:r>
              <a:rPr lang="en-US" sz="3200" spc="-7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2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ang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</a:t>
            </a:r>
            <a:r>
              <a:rPr lang="en-US" sz="3200" spc="-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intai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4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ebijaksanaan</a:t>
            </a:r>
            <a:r>
              <a:rPr lang="en-US" sz="3200" spc="-9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akan</a:t>
            </a:r>
            <a:r>
              <a:rPr lang="en-US" sz="3200" spc="-7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selalu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“</a:t>
            </a:r>
            <a:r>
              <a:rPr lang="en-US" sz="3200" spc="-2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ta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ik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”</a:t>
            </a:r>
            <a:r>
              <a:rPr lang="en-US" sz="3200" spc="-4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untuk</a:t>
            </a:r>
            <a:r>
              <a:rPr lang="en-US" sz="3200" spc="-1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</a:t>
            </a:r>
            <a:r>
              <a:rPr lang="en-US" sz="3200" spc="-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intai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5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ebe</a:t>
            </a:r>
            <a:r>
              <a:rPr lang="en-US" sz="3200" spc="-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3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500"/>
              </a:lnSpc>
              <a:spcBef>
                <a:spcPts val="30"/>
              </a:spcBef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1760" marR="3702050" indent="30480">
              <a:lnSpc>
                <a:spcPct val="78000"/>
              </a:lnSpc>
              <a:spcAft>
                <a:spcPts val="0"/>
              </a:spcAft>
            </a:pP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ca</a:t>
            </a:r>
            <a:r>
              <a:rPr lang="en-US" sz="3200" spc="-3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5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mendas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spc="-6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,</a:t>
            </a:r>
            <a:r>
              <a:rPr lang="en-US" sz="3200" spc="-1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6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af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ada</a:t>
            </a:r>
            <a:r>
              <a:rPr lang="en-US" sz="3200" spc="-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ah</a:t>
            </a:r>
            <a:r>
              <a:rPr lang="en-US" sz="3200" spc="-3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has</a:t>
            </a:r>
            <a:r>
              <a:rPr lang="en-US" sz="3200" spc="-3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</a:t>
            </a:r>
            <a:r>
              <a:rPr lang="en-US" sz="3200" spc="-14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2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ang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sung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uh-sung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uh</a:t>
            </a:r>
            <a:r>
              <a:rPr lang="en-US" sz="3200" spc="-7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untuk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menemukan</a:t>
            </a:r>
            <a:r>
              <a:rPr lang="en-US" sz="3200" spc="-3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4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ebena</a:t>
            </a:r>
            <a:r>
              <a:rPr lang="en-US" sz="3200" spc="-3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an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sejati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ID" sz="3200" dirty="0">
                <a:latin typeface="Constantia" panose="02030602050306030303" pitchFamily="18" charset="0"/>
              </a:rPr>
              <a:t>Orang </a:t>
            </a:r>
            <a:r>
              <a:rPr lang="en-ID" sz="3200" dirty="0" err="1">
                <a:latin typeface="Constantia" panose="02030602050306030303" pitchFamily="18" charset="0"/>
              </a:rPr>
              <a:t>pertama</a:t>
            </a:r>
            <a:r>
              <a:rPr lang="en-ID" sz="3200" dirty="0">
                <a:latin typeface="Constantia" panose="02030602050306030303" pitchFamily="18" charset="0"/>
              </a:rPr>
              <a:t> yang </a:t>
            </a:r>
            <a:r>
              <a:rPr lang="en-ID" sz="3200" dirty="0" err="1">
                <a:latin typeface="Constantia" panose="02030602050306030303" pitchFamily="18" charset="0"/>
              </a:rPr>
              <a:t>menggunakan</a:t>
            </a:r>
            <a:r>
              <a:rPr lang="en-ID" sz="3200" dirty="0">
                <a:latin typeface="Constantia" panose="02030602050306030303" pitchFamily="18" charset="0"/>
              </a:rPr>
              <a:t> kata philosophia </a:t>
            </a:r>
            <a:r>
              <a:rPr lang="en-ID" sz="3200" dirty="0" err="1">
                <a:latin typeface="Constantia" panose="02030602050306030303" pitchFamily="18" charset="0"/>
              </a:rPr>
              <a:t>adalah</a:t>
            </a:r>
            <a:r>
              <a:rPr lang="en-ID" sz="3200" dirty="0">
                <a:latin typeface="Constantia" panose="02030602050306030303" pitchFamily="18" charset="0"/>
              </a:rPr>
              <a:t> Pythagoras</a:t>
            </a:r>
          </a:p>
        </p:txBody>
      </p:sp>
    </p:spTree>
    <p:extLst>
      <p:ext uri="{BB962C8B-B14F-4D97-AF65-F5344CB8AC3E}">
        <p14:creationId xmlns:p14="http://schemas.microsoft.com/office/powerpoint/2010/main" val="362984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F293E-5503-4824-B04A-D941FA967B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1225" y="1"/>
            <a:ext cx="9783387" cy="658906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Constantia" panose="02030602050306030303" pitchFamily="18" charset="0"/>
                <a:ea typeface="Cambria" panose="02040503050406030204" pitchFamily="18" charset="0"/>
              </a:rPr>
              <a:t>Pengertian</a:t>
            </a:r>
            <a:r>
              <a:rPr lang="en-US" sz="3600" dirty="0">
                <a:latin typeface="Constantia" panose="02030602050306030303" pitchFamily="18" charset="0"/>
                <a:ea typeface="Cambria" panose="02040503050406030204" pitchFamily="18" charset="0"/>
              </a:rPr>
              <a:t> </a:t>
            </a:r>
            <a:r>
              <a:rPr lang="en-US" sz="3600" dirty="0" err="1">
                <a:latin typeface="Constantia" panose="02030602050306030303" pitchFamily="18" charset="0"/>
                <a:ea typeface="Cambria" panose="02040503050406030204" pitchFamily="18" charset="0"/>
              </a:rPr>
              <a:t>Filsafat</a:t>
            </a:r>
            <a:endParaRPr lang="en-ID" sz="3600" dirty="0">
              <a:latin typeface="Constantia" panose="02030602050306030303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A1ABDC-41E5-4E43-8987-FBC799A3C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1225" y="874060"/>
            <a:ext cx="10219763" cy="5836022"/>
          </a:xfrm>
        </p:spPr>
        <p:txBody>
          <a:bodyPr>
            <a:normAutofit fontScale="92500" lnSpcReduction="10000"/>
          </a:bodyPr>
          <a:lstStyle/>
          <a:p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Umumnya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diartikan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 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atau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sebab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terdalam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segala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sesuatu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berdasarkan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akal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dan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pikiran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manusia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</a:p>
          <a:p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Plato: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bertujuan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     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mencapai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endParaRPr lang="en-ID" sz="3200" b="0" i="0" dirty="0">
              <a:solidFill>
                <a:srgbClr val="001D35"/>
              </a:solidFill>
              <a:effectLst/>
              <a:latin typeface="Constantia" panose="02030602050306030303" pitchFamily="18" charset="0"/>
            </a:endParaRPr>
          </a:p>
          <a:p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Aristoteles: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adalah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	    	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mempelajari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mencakup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seperti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logika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etika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politik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					dan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metafisika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</a:p>
          <a:p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Poedjawijatna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adalah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				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berusaha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sebab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terdalam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segala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sesuatu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dengan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menggunakan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pemikiran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belaka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  <a:endParaRPr lang="en-US" sz="3200" dirty="0">
              <a:latin typeface="Constantia" panose="02030602050306030303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19890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26335-D916-4E5F-86D2-0C1AEA8C6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9" y="1"/>
            <a:ext cx="11316353" cy="524434"/>
          </a:xfrm>
        </p:spPr>
        <p:txBody>
          <a:bodyPr>
            <a:noAutofit/>
          </a:bodyPr>
          <a:lstStyle/>
          <a:p>
            <a:r>
              <a:rPr lang="en-US" sz="3200" dirty="0" err="1">
                <a:latin typeface="Constantia" panose="02030602050306030303" pitchFamily="18" charset="0"/>
                <a:ea typeface="Cambria" panose="02040503050406030204" pitchFamily="18" charset="0"/>
              </a:rPr>
              <a:t>Pengertian</a:t>
            </a:r>
            <a:r>
              <a:rPr lang="en-US" sz="3200" dirty="0">
                <a:latin typeface="Constantia" panose="02030602050306030303" pitchFamily="18" charset="0"/>
                <a:ea typeface="Cambria" panose="02040503050406030204" pitchFamily="18" charset="0"/>
              </a:rPr>
              <a:t> </a:t>
            </a:r>
            <a:r>
              <a:rPr lang="en-US" sz="3200" dirty="0" err="1">
                <a:latin typeface="Constantia" panose="02030602050306030303" pitchFamily="18" charset="0"/>
                <a:ea typeface="Cambria" panose="02040503050406030204" pitchFamily="18" charset="0"/>
              </a:rPr>
              <a:t>Filsafat</a:t>
            </a:r>
            <a:endParaRPr lang="en-ID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07037A-36C5-4D9E-98B5-4646027236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8459" y="618565"/>
            <a:ext cx="10246658" cy="6131859"/>
          </a:xfrm>
        </p:spPr>
        <p:txBody>
          <a:bodyPr>
            <a:normAutofit fontScale="92500"/>
          </a:bodyPr>
          <a:lstStyle/>
          <a:p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Plato: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bertujuan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   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mencapai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endParaRPr lang="en-ID" sz="3200" b="0" i="0" dirty="0">
              <a:solidFill>
                <a:srgbClr val="001D35"/>
              </a:solidFill>
              <a:effectLst/>
              <a:latin typeface="Constantia" panose="02030602050306030303" pitchFamily="18" charset="0"/>
            </a:endParaRPr>
          </a:p>
          <a:p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Aristoteles: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adalah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		 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mempelajari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mencakup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 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seperti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logika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etika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politik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, dan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metafisika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</a:p>
          <a:p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Poedjawijatna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: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adalah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berusaha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sebab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terdalam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segala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sesuatu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dengan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					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menggunakan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pemikiran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belaka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</a:p>
          <a:p>
            <a:endParaRPr lang="en-ID" sz="3200" b="0" i="0" dirty="0">
              <a:solidFill>
                <a:srgbClr val="001D35"/>
              </a:solidFill>
              <a:effectLst/>
              <a:latin typeface="Constantia" panose="02030602050306030303" pitchFamily="18" charset="0"/>
            </a:endParaRPr>
          </a:p>
          <a:p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Umumnya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filsafat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diartikan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sebagai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 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ilmu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pengetahuan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yang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mencari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kebenaran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atau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sebab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terdalam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dari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segala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sesuatu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berdasarkan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akal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dan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pikiran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 </a:t>
            </a:r>
            <a:r>
              <a:rPr lang="en-ID" sz="3200" b="0" i="0" dirty="0" err="1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manusia</a:t>
            </a:r>
            <a:r>
              <a:rPr lang="en-ID" sz="3200" b="0" i="0" dirty="0">
                <a:solidFill>
                  <a:srgbClr val="001D35"/>
                </a:solidFill>
                <a:effectLst/>
                <a:latin typeface="Constantia" panose="02030602050306030303" pitchFamily="18" charset="0"/>
              </a:rPr>
              <a:t>. </a:t>
            </a:r>
          </a:p>
          <a:p>
            <a:endParaRPr lang="en-US" sz="3200" dirty="0">
              <a:latin typeface="Constantia" panose="02030602050306030303" pitchFamily="18" charset="0"/>
            </a:endParaRPr>
          </a:p>
          <a:p>
            <a:endParaRPr lang="en-ID" sz="1800" b="0" i="0" dirty="0">
              <a:solidFill>
                <a:srgbClr val="001D35"/>
              </a:solidFill>
              <a:effectLst/>
              <a:latin typeface="Constantia" panose="02030602050306030303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05821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4F96E-92D8-43A2-8442-72523B61E1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353" y="0"/>
            <a:ext cx="9689260" cy="188259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C4A00D-FC55-4234-9EA5-0A2F1CE61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15353" y="403412"/>
            <a:ext cx="10125635" cy="6306669"/>
          </a:xfrm>
        </p:spPr>
        <p:txBody>
          <a:bodyPr>
            <a:normAutofit fontScale="85000" lnSpcReduction="20000"/>
          </a:bodyPr>
          <a:lstStyle/>
          <a:p>
            <a:pPr marL="340360" marR="92075" indent="-274320">
              <a:lnSpc>
                <a:spcPct val="88000"/>
              </a:lnSpc>
              <a:spcAft>
                <a:spcPts val="0"/>
              </a:spcAft>
            </a:pPr>
            <a:r>
              <a:rPr lang="en-US" sz="3200" b="1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O</a:t>
            </a:r>
            <a:r>
              <a:rPr lang="en-US" sz="3200" b="1" spc="-3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b="1" spc="-8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ek</a:t>
            </a:r>
            <a:r>
              <a:rPr lang="en-US" sz="3200" b="1" spc="-8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b="1" spc="8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</a:t>
            </a:r>
            <a:r>
              <a:rPr lang="en-US" sz="3200" b="1" spc="-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b="1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b="1" spc="-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r>
              <a:rPr lang="en-US" sz="1800" spc="-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</a:p>
          <a:p>
            <a:pPr marL="340360" marR="92075" indent="-274320">
              <a:lnSpc>
                <a:spcPct val="120000"/>
              </a:lnSpc>
              <a:spcAft>
                <a:spcPts val="0"/>
              </a:spcAft>
            </a:pPr>
            <a:r>
              <a:rPr lang="en-US" spc="-70" dirty="0">
                <a:solidFill>
                  <a:schemeClr val="tx1"/>
                </a:solidFill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segala</a:t>
            </a:r>
            <a:r>
              <a:rPr lang="en-US" sz="3200" spc="-15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ealitas</a:t>
            </a:r>
            <a:r>
              <a:rPr lang="en-US" sz="3200" spc="-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baik</a:t>
            </a:r>
            <a:r>
              <a:rPr lang="en-US" sz="3200" spc="-1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9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ta</a:t>
            </a:r>
            <a:r>
              <a:rPr lang="en-US" sz="3200" spc="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pak</a:t>
            </a:r>
            <a:r>
              <a:rPr lang="en-US" sz="3200" spc="-19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upun</a:t>
            </a:r>
            <a:r>
              <a:rPr lang="en-US" sz="3200" spc="-22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8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spc="-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tid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spc="-8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(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manu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ia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hu</a:t>
            </a:r>
            <a:r>
              <a:rPr lang="en-US" sz="3200" spc="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um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,</a:t>
            </a:r>
            <a:r>
              <a:rPr lang="en-US" sz="3200" spc="-1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32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uhan</a:t>
            </a:r>
            <a:r>
              <a:rPr lang="en-US" sz="3200" spc="1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)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O</a:t>
            </a:r>
            <a:r>
              <a:rPr lang="en-US" sz="3200" spc="-2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spc="-6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ek</a:t>
            </a:r>
            <a:r>
              <a:rPr lang="en-US" sz="3200" spc="-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ka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j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ian</a:t>
            </a:r>
            <a:r>
              <a:rPr lang="en-US" sz="3200" spc="-5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7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safat</a:t>
            </a:r>
            <a:r>
              <a:rPr lang="en-US" sz="3200" spc="-1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dide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ati</a:t>
            </a:r>
            <a:r>
              <a:rPr lang="en-US" sz="3200" spc="-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dan</a:t>
            </a:r>
            <a:r>
              <a:rPr lang="en-US" sz="3200" spc="-13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dicari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seba</a:t>
            </a:r>
            <a:r>
              <a:rPr lang="en-US" sz="3200" spc="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-sebab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spc="-3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1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  yan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spc="-4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	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dalam</a:t>
            </a:r>
            <a:r>
              <a:rPr lang="en-US" sz="3200" spc="-12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sam</a:t>
            </a:r>
            <a:r>
              <a:rPr lang="en-US" sz="3200" spc="-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ai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menemukan</a:t>
            </a:r>
            <a:r>
              <a:rPr lang="en-US" sz="3200" spc="-5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hakikat</a:t>
            </a:r>
            <a:r>
              <a:rPr lang="en-US" sz="3200" spc="-1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	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atau</a:t>
            </a:r>
            <a:r>
              <a:rPr lang="en-US" sz="3200" spc="-11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esensi</a:t>
            </a:r>
            <a:r>
              <a:rPr lang="en-US" sz="3200" spc="-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</a:t>
            </a:r>
            <a:r>
              <a:rPr lang="en-US" sz="3200" spc="-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spc="-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	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o</a:t>
            </a:r>
            <a:r>
              <a:rPr lang="en-US" sz="3200" spc="-3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spc="-6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ek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ersebut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1800" spc="-2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spc="-2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ak</a:t>
            </a:r>
            <a:r>
              <a:rPr lang="en-US" sz="3200" spc="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kat</a:t>
            </a:r>
            <a:r>
              <a:rPr lang="en-US" sz="3200" spc="-1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dari</a:t>
            </a:r>
            <a:r>
              <a:rPr lang="en-US" sz="3200" spc="-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sesuatu</a:t>
            </a:r>
            <a:r>
              <a:rPr lang="en-US" sz="3200" spc="-1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mempu</a:t>
            </a:r>
            <a:r>
              <a:rPr lang="en-US" sz="3200" spc="-5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spc="-2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ai</a:t>
            </a:r>
            <a:r>
              <a:rPr lang="en-US" sz="3200" spc="-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si</a:t>
            </a:r>
            <a:r>
              <a:rPr lang="en-US" sz="3200" spc="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7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-sifat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berikut</a:t>
            </a:r>
            <a:r>
              <a:rPr lang="en-US" sz="3200" spc="-7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ini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endParaRPr lang="en-ID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800" spc="-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spc="-5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mum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r>
              <a:rPr lang="en-US" sz="3200" spc="-9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</a:t>
            </a:r>
            <a:r>
              <a:rPr lang="en-US" sz="3200" spc="-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pa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spc="-1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</a:t>
            </a:r>
            <a:r>
              <a:rPr lang="en-US" sz="3200" spc="-5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-6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apkan</a:t>
            </a:r>
            <a:r>
              <a:rPr lang="en-US" sz="3200" spc="-11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secara</a:t>
            </a:r>
            <a:r>
              <a:rPr lang="en-US" sz="3200" spc="-11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luas</a:t>
            </a:r>
            <a:endParaRPr lang="en-US" sz="3200" dirty="0">
              <a:solidFill>
                <a:schemeClr val="tx1"/>
              </a:solidFill>
              <a:effectLst/>
              <a:latin typeface="Constantia" panose="02030602050306030303" pitchFamily="18" charset="0"/>
              <a:ea typeface="Constantia" panose="02030602050306030303" pitchFamily="18" charset="0"/>
              <a:cs typeface="Constantia" panose="02030602050306030303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Abst</a:t>
            </a:r>
            <a:r>
              <a:rPr lang="en-US" sz="3200" spc="-7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ak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r>
              <a:rPr lang="en-US" sz="3200" spc="-2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tidak</a:t>
            </a:r>
            <a:r>
              <a:rPr lang="en-US" sz="3200" spc="-11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</a:t>
            </a:r>
            <a:r>
              <a:rPr lang="en-US" sz="3200" spc="-1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</a:t>
            </a:r>
            <a:r>
              <a:rPr lang="en-US" sz="3200" spc="-17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ditan</a:t>
            </a:r>
            <a:r>
              <a:rPr lang="en-US" sz="3200" spc="-4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kap</a:t>
            </a:r>
            <a:r>
              <a:rPr lang="en-US" sz="3200" spc="-1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dgn</a:t>
            </a:r>
            <a:r>
              <a:rPr lang="en-US" sz="3200" spc="-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pa</a:t>
            </a:r>
            <a:r>
              <a:rPr lang="en-US" sz="3200" spc="-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ca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inde</a:t>
            </a:r>
            <a:r>
              <a:rPr lang="en-US" sz="3200" spc="-7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1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dan</a:t>
            </a:r>
            <a:r>
              <a:rPr lang="en-US" sz="3200" spc="-6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		   					    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</a:t>
            </a:r>
            <a:r>
              <a:rPr lang="en-US" sz="3200" spc="-5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spc="-3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1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16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</a:t>
            </a:r>
            <a:r>
              <a:rPr lang="en-US" sz="3200" spc="-1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spc="-16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ditan</a:t>
            </a:r>
            <a:r>
              <a:rPr lang="en-US" sz="3200" spc="-4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kap</a:t>
            </a:r>
            <a:r>
              <a:rPr lang="en-US" sz="3200" spc="-15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dgn</a:t>
            </a:r>
            <a:r>
              <a:rPr lang="en-US" sz="3200" spc="-9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akal</a:t>
            </a:r>
            <a:endParaRPr lang="en-US" sz="3200" dirty="0">
              <a:solidFill>
                <a:schemeClr val="tx1"/>
              </a:solidFill>
              <a:effectLst/>
              <a:latin typeface="Constantia" panose="02030602050306030303" pitchFamily="18" charset="0"/>
              <a:ea typeface="Constantia" panose="02030602050306030303" pitchFamily="18" charset="0"/>
              <a:cs typeface="Constantia" panose="02030602050306030303" pitchFamily="18" charset="0"/>
            </a:endParaRPr>
          </a:p>
          <a:p>
            <a:pPr marL="66040">
              <a:lnSpc>
                <a:spcPct val="120000"/>
              </a:lnSpc>
              <a:spcBef>
                <a:spcPts val="0"/>
              </a:spcBef>
            </a:pPr>
            <a:r>
              <a:rPr lang="en-US" sz="3200" spc="-10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spc="-10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utlak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r>
              <a:rPr lang="en-US" sz="3200" spc="-2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harus</a:t>
            </a:r>
            <a:r>
              <a:rPr lang="en-US" sz="3200" spc="-14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5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-5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dapat</a:t>
            </a:r>
            <a:r>
              <a:rPr lang="en-US" sz="3200" spc="-20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pada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</a:t>
            </a:r>
            <a:r>
              <a:rPr lang="en-US" sz="3200" spc="1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uatu</a:t>
            </a:r>
            <a:r>
              <a:rPr lang="en-US" sz="3200" spc="-7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hal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,</a:t>
            </a:r>
            <a:r>
              <a:rPr lang="en-US" sz="3200" spc="-8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</a:t>
            </a:r>
            <a:r>
              <a:rPr lang="en-US" sz="3200" spc="15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ingga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22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                    				              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dikatakan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ada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en-US" sz="18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</a:br>
            <a:endParaRPr lang="en-US" sz="1800" dirty="0">
              <a:solidFill>
                <a:schemeClr val="tx1"/>
              </a:solidFill>
              <a:effectLst/>
              <a:latin typeface="Constantia" panose="02030602050306030303" pitchFamily="18" charset="0"/>
              <a:ea typeface="Constantia" panose="02030602050306030303" pitchFamily="18" charset="0"/>
              <a:cs typeface="Constantia" panose="02030602050306030303" pitchFamily="18" charset="0"/>
            </a:endParaRPr>
          </a:p>
          <a:p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670966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492C8-15C7-4284-AA63-AE36CD8F1F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6035" y="0"/>
            <a:ext cx="9608577" cy="94129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824B2-9A55-4FE1-8B8A-44B4F9EAB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21225" y="188259"/>
            <a:ext cx="10327340" cy="6535270"/>
          </a:xfrm>
        </p:spPr>
        <p:txBody>
          <a:bodyPr/>
          <a:lstStyle/>
          <a:p>
            <a:pPr marL="66040">
              <a:lnSpc>
                <a:spcPts val="3600"/>
              </a:lnSpc>
            </a:pPr>
            <a:r>
              <a:rPr lang="en-US" sz="3600" spc="-3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ilsafat</a:t>
            </a:r>
            <a:r>
              <a:rPr lang="en-US" sz="36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:</a:t>
            </a:r>
            <a:r>
              <a:rPr lang="en-US" sz="3600" spc="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Induk</a:t>
            </a:r>
            <a:r>
              <a:rPr lang="en-US" sz="3600" spc="-13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Segala</a:t>
            </a:r>
            <a:r>
              <a:rPr lang="en-US" sz="3600" spc="-7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Ilmu</a:t>
            </a:r>
            <a:endParaRPr lang="en-ID" sz="3600" dirty="0">
              <a:effectLst/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>
              <a:lnSpc>
                <a:spcPts val="600"/>
              </a:lnSpc>
              <a:spcBef>
                <a:spcPts val="35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0360" indent="-274320">
              <a:lnSpc>
                <a:spcPct val="78000"/>
              </a:lnSpc>
              <a:spcAft>
                <a:spcPts val="0"/>
              </a:spcAft>
            </a:pP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Selur</a:t>
            </a:r>
            <a:r>
              <a:rPr lang="en-US" sz="3200" spc="-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</a:t>
            </a:r>
            <a:r>
              <a:rPr lang="en-US" sz="3200" spc="-14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ilmu</a:t>
            </a:r>
            <a:r>
              <a:rPr lang="en-US" sz="3200" spc="-9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haki</a:t>
            </a:r>
            <a:r>
              <a:rPr lang="en-US" sz="3200" spc="-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</a:t>
            </a:r>
            <a:r>
              <a:rPr lang="en-US" sz="3200" spc="-4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ny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12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be</a:t>
            </a:r>
            <a:r>
              <a:rPr lang="en-US" sz="3200" spc="-5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asal</a:t>
            </a:r>
            <a:r>
              <a:rPr lang="en-US" sz="3200" spc="-11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dari</a:t>
            </a:r>
            <a:r>
              <a:rPr lang="en-US" sz="3200" spc="-17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8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ilsafat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krn</a:t>
            </a:r>
            <a:r>
              <a:rPr lang="en-US" sz="3200" spc="-9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itu</a:t>
            </a:r>
            <a:r>
              <a:rPr lang="en-US" sz="3200" spc="-16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    	</a:t>
            </a:r>
            <a:r>
              <a:rPr lang="en-US" sz="3200" spc="-16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filsafat</a:t>
            </a:r>
            <a:r>
              <a:rPr lang="en-US" sz="3200" spc="-16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ut</a:t>
            </a:r>
            <a:r>
              <a:rPr lang="en-US" sz="3200" spc="-19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ibu</a:t>
            </a:r>
            <a:r>
              <a:rPr lang="en-US" sz="3200" spc="-15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dari</a:t>
            </a:r>
            <a:r>
              <a:rPr lang="en-US" sz="3200" spc="-21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gala</a:t>
            </a:r>
            <a:r>
              <a:rPr lang="en-US" sz="3200" spc="-1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ilmu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6040">
              <a:lnSpc>
                <a:spcPts val="4000"/>
              </a:lnSpc>
              <a:spcBef>
                <a:spcPts val="110"/>
              </a:spcBef>
              <a:spcAft>
                <a:spcPts val="0"/>
              </a:spcAft>
            </a:pP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spc="-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mu</a:t>
            </a:r>
            <a:r>
              <a:rPr lang="en-US" sz="3200" spc="-16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dipe</a:t>
            </a:r>
            <a:r>
              <a:rPr lang="en-US" sz="3200" spc="-5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oleh</a:t>
            </a:r>
            <a:r>
              <a:rPr lang="en-US" sz="3200" spc="-5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mela</a:t>
            </a:r>
            <a:r>
              <a:rPr lang="en-US" sz="3200" spc="-1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ui</a:t>
            </a:r>
            <a:r>
              <a:rPr lang="en-US" sz="3200" spc="-5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sikap</a:t>
            </a:r>
            <a:r>
              <a:rPr lang="en-US" sz="3200" spc="-16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das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spc="63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4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aitu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rta</a:t>
            </a:r>
            <a:r>
              <a:rPr lang="en-US" sz="3200" spc="-4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spc="-3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6040">
              <a:lnSpc>
                <a:spcPts val="4000"/>
              </a:lnSpc>
            </a:pP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Sikap</a:t>
            </a:r>
            <a:r>
              <a:rPr lang="en-US" sz="3200" spc="-15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ar</a:t>
            </a:r>
            <a:r>
              <a:rPr lang="en-US" sz="3200" spc="-12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itulah</a:t>
            </a:r>
            <a:r>
              <a:rPr lang="en-US" sz="3200" spc="-21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4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ang</a:t>
            </a:r>
            <a:r>
              <a:rPr lang="en-US" sz="3200" spc="-7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nja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spc="-20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ciri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8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ilsafat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600"/>
              </a:lnSpc>
              <a:spcBef>
                <a:spcPts val="40"/>
              </a:spcBef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0360" marR="687070" indent="-274320">
              <a:lnSpc>
                <a:spcPct val="78000"/>
              </a:lnSpc>
              <a:spcAft>
                <a:spcPts val="0"/>
              </a:spcAft>
            </a:pP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		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Berta</a:t>
            </a:r>
            <a:r>
              <a:rPr lang="en-US" sz="3200" spc="-4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ny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22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5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eru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-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men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rus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3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itulah</a:t>
            </a:r>
            <a:r>
              <a:rPr lang="en-US" sz="3200" spc="-115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haki</a:t>
            </a:r>
            <a:r>
              <a:rPr lang="en-US" sz="3200" spc="-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at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8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ilsafa</a:t>
            </a:r>
            <a:r>
              <a:rPr lang="en-US" sz="3200" spc="1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.</a:t>
            </a:r>
            <a:endParaRPr lang="en-ID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br>
              <a:rPr lang="en-US" sz="18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6932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20378-4B19-4FA5-BCD0-CCA8D4AFDD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7435" y="1"/>
            <a:ext cx="9837178" cy="107576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CB340D-C15E-45B6-BC41-937B1FC7B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8459" y="215153"/>
            <a:ext cx="10219765" cy="6535271"/>
          </a:xfrm>
        </p:spPr>
        <p:txBody>
          <a:bodyPr/>
          <a:lstStyle/>
          <a:p>
            <a:pPr marL="206375">
              <a:lnSpc>
                <a:spcPts val="4700"/>
              </a:lnSpc>
            </a:pP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Cir</a:t>
            </a:r>
            <a:r>
              <a:rPr lang="en-US" sz="3600" spc="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-ciri</a:t>
            </a:r>
            <a:r>
              <a:rPr lang="en-US" sz="36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600" spc="-55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600" dirty="0" err="1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ilsafat</a:t>
            </a:r>
            <a:endParaRPr lang="en-ID" sz="3600" dirty="0">
              <a:effectLst/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 marL="66040">
              <a:spcBef>
                <a:spcPts val="435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1. </a:t>
            </a:r>
            <a:r>
              <a:rPr lang="en-US" sz="3200" spc="-9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en</a:t>
            </a:r>
            <a:r>
              <a:rPr lang="en-US" sz="3200" spc="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asar</a:t>
            </a:r>
            <a:r>
              <a:rPr lang="en-US" sz="3200" spc="-13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1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(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kri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is</a:t>
            </a:r>
            <a:r>
              <a:rPr lang="en-US" sz="3200" spc="-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dan</a:t>
            </a:r>
            <a:r>
              <a:rPr lang="en-US" sz="3200" spc="-13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6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adikal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)</a:t>
            </a:r>
            <a:endParaRPr lang="en-ID" sz="3200" dirty="0">
              <a:effectLst/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>
              <a:lnSpc>
                <a:spcPts val="900"/>
              </a:lnSpc>
              <a:spcBef>
                <a:spcPts val="15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0360" marR="286385" indent="-274320">
              <a:lnSpc>
                <a:spcPts val="4700"/>
              </a:lnSpc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2.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Spek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lat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spc="8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(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mem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lai</a:t>
            </a:r>
            <a:r>
              <a:rPr lang="en-US" sz="3200" spc="-11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dr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seb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ah</a:t>
            </a:r>
            <a:r>
              <a:rPr lang="en-US" sz="3200" spc="-12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ti</a:t>
            </a:r>
            <a:r>
              <a:rPr lang="en-US" sz="3200" spc="1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ik</a:t>
            </a:r>
            <a:r>
              <a:rPr lang="en-US" sz="3200" spc="-17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spc="-8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</a:t>
            </a:r>
            <a:r>
              <a:rPr lang="en-US" sz="3200" spc="-4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w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al</a:t>
            </a:r>
            <a:r>
              <a:rPr lang="en-US" sz="3200" spc="-5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utk</a:t>
            </a:r>
            <a:r>
              <a:rPr lang="en-US" sz="3200" spc="-5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ber</a:t>
            </a:r>
            <a:r>
              <a:rPr lang="en-US" sz="3200" spc="11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f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ikir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)</a:t>
            </a:r>
            <a:endParaRPr lang="en-ID" sz="3200" dirty="0">
              <a:effectLst/>
              <a:latin typeface="Constantia" panose="02030602050306030303" pitchFamily="18" charset="0"/>
              <a:ea typeface="Times New Roman" panose="02020603050405020304" pitchFamily="18" charset="0"/>
            </a:endParaRPr>
          </a:p>
          <a:p>
            <a:pPr>
              <a:lnSpc>
                <a:spcPts val="500"/>
              </a:lnSpc>
              <a:spcBef>
                <a:spcPts val="35"/>
              </a:spcBef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6040"/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3. </a:t>
            </a:r>
            <a:r>
              <a:rPr lang="en-US" sz="3200" spc="-9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M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</a:t>
            </a:r>
            <a:r>
              <a:rPr lang="en-US" sz="3200" spc="-5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n</a:t>
            </a:r>
            <a:r>
              <a:rPr lang="en-US" sz="3200" spc="-1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y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elu</a:t>
            </a:r>
            <a:r>
              <a:rPr lang="en-US" sz="3200" spc="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uh</a:t>
            </a:r>
            <a:r>
              <a:rPr lang="en-US" sz="3200" spc="-95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(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holist</a:t>
            </a:r>
            <a:r>
              <a:rPr lang="en-US" sz="3200" spc="15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</a:t>
            </a:r>
            <a:r>
              <a:rPr lang="en-US" sz="3200" dirty="0" err="1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s</a:t>
            </a:r>
            <a:r>
              <a:rPr lang="en-US" sz="3200" spc="-22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dan 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in</a:t>
            </a:r>
            <a:r>
              <a:rPr lang="en-US" sz="3200" spc="-45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t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eg</a:t>
            </a:r>
            <a:r>
              <a:rPr lang="en-US" sz="3200" spc="-6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r</a:t>
            </a:r>
            <a:r>
              <a:rPr lang="en-US" sz="3200" dirty="0">
                <a:solidFill>
                  <a:schemeClr val="tx1"/>
                </a:solidFill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al</a:t>
            </a:r>
            <a:r>
              <a:rPr lang="en-US" sz="3200" dirty="0">
                <a:effectLst/>
                <a:latin typeface="Constantia" panose="02030602050306030303" pitchFamily="18" charset="0"/>
                <a:ea typeface="Constantia" panose="02030602050306030303" pitchFamily="18" charset="0"/>
                <a:cs typeface="Constantia" panose="02030602050306030303" pitchFamily="18" charset="0"/>
              </a:rPr>
              <a:t>).</a:t>
            </a:r>
            <a:endParaRPr lang="en-ID" sz="32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805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35D0B7-7FF0-4F57-8942-35E94579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6682" y="0"/>
            <a:ext cx="9137931" cy="161365"/>
          </a:xfrm>
        </p:spPr>
        <p:txBody>
          <a:bodyPr>
            <a:normAutofit fontScale="90000"/>
          </a:bodyPr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7EFB6-CBBC-4220-ACF2-A405C544E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988" y="295835"/>
            <a:ext cx="9850624" cy="5615387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9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Referensi</a:t>
            </a:r>
            <a:r>
              <a:rPr lang="en-GB" sz="29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ID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Aang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Ridwan,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Fisafat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Pustaka Setia Bandung, 2013 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Ashadi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Siregar,Etika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Komunikasi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Pustaka,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Jogyakarta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2006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Muhamad Mufid (MM). </a:t>
            </a:r>
            <a:r>
              <a:rPr lang="id-ID" sz="1800" i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Etika dan Filsafat Komunikasi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Kencana Prenada Media Group, Jakarta</a:t>
            </a:r>
            <a:r>
              <a:rPr lang="en-US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2015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Junaedi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Fajar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Etika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Komunikasi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 Era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Siber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Teori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Praktik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Jakarta: </a:t>
            </a:r>
            <a:r>
              <a:rPr lang="en-ID" sz="1800" dirty="0" err="1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Rajagrafindo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Persada,2020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Stu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̈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ckelberger, C., &amp; Duggal, P. 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(SD) 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Cyber ethics 4.0: Serving humanity with values. </a:t>
            </a: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2018.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ID" sz="1800" dirty="0">
                <a:solidFill>
                  <a:srgbClr val="222222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Fortner, R. S., &amp; Fackler, P. M. (Eds.). </a:t>
            </a:r>
            <a:r>
              <a:rPr lang="en-ID" sz="1800" i="1" dirty="0">
                <a:solidFill>
                  <a:srgbClr val="222222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handbook of global communication and media ethics</a:t>
            </a:r>
            <a:r>
              <a:rPr lang="en-ID" sz="1800" dirty="0">
                <a:solidFill>
                  <a:srgbClr val="222222"/>
                </a:solidFill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John Wiley &amp; Sons, 2017.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George Cheney, Steve May, &amp; Debashish Munshi (GC, SM, &amp; DM). </a:t>
            </a:r>
            <a:r>
              <a:rPr lang="id-ID" sz="1800" i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Handbook of </a:t>
            </a:r>
            <a:r>
              <a:rPr lang="en-US" sz="1800" i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d-ID" sz="1800" i="1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Communication Ethics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Rouledge, New York</a:t>
            </a:r>
            <a:r>
              <a:rPr lang="en-US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2011</a:t>
            </a:r>
            <a:r>
              <a:rPr lang="id-ID" sz="1800" dirty="0">
                <a:effectLst/>
                <a:latin typeface="Times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2074717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efilkom 1</Template>
  <TotalTime>23</TotalTime>
  <Words>646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</vt:lpstr>
      <vt:lpstr>Century Gothic</vt:lpstr>
      <vt:lpstr>Constantia</vt:lpstr>
      <vt:lpstr>Times</vt:lpstr>
      <vt:lpstr>Times New Roman</vt:lpstr>
      <vt:lpstr>Wingdings 3</vt:lpstr>
      <vt:lpstr>Wisp</vt:lpstr>
      <vt:lpstr>ETIKA &amp; FILSAFAT KOMUNIKASI</vt:lpstr>
      <vt:lpstr>Pengertian Filsafat</vt:lpstr>
      <vt:lpstr>PowerPoint Presentation</vt:lpstr>
      <vt:lpstr>Pengertian Filsafat</vt:lpstr>
      <vt:lpstr>Pengertian Filsafat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&amp; FILSAFAT KOMUNIKASI</dc:title>
  <dc:creator>anatharia862@gmail.com</dc:creator>
  <cp:lastModifiedBy>anatharia862@gmail.com</cp:lastModifiedBy>
  <cp:revision>5</cp:revision>
  <dcterms:created xsi:type="dcterms:W3CDTF">2025-09-22T06:44:33Z</dcterms:created>
  <dcterms:modified xsi:type="dcterms:W3CDTF">2025-09-22T07:14:31Z</dcterms:modified>
</cp:coreProperties>
</file>